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8" autoAdjust="0"/>
    <p:restoredTop sz="94660"/>
  </p:normalViewPr>
  <p:slideViewPr>
    <p:cSldViewPr snapToGrid="0">
      <p:cViewPr varScale="1">
        <p:scale>
          <a:sx n="76" d="100"/>
          <a:sy n="76" d="100"/>
        </p:scale>
        <p:origin x="224" y="4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2369E05-5320-CA43-AFD8-CFFEFA8FE6F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0BA790F-F90E-7549-BE68-784A680FAAD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FABCFF8-BD62-444D-9EF8-41BCE02C59A2}" type="datetimeFigureOut">
              <a:rPr lang="en-US" smtClean="0"/>
              <a:t>3/19/18</a:t>
            </a:fld>
            <a:endParaRPr lang="en-US"/>
          </a:p>
        </p:txBody>
      </p:sp>
      <p:sp>
        <p:nvSpPr>
          <p:cNvPr id="4" name="Footer Placeholder 3">
            <a:extLst>
              <a:ext uri="{FF2B5EF4-FFF2-40B4-BE49-F238E27FC236}">
                <a16:creationId xmlns:a16="http://schemas.microsoft.com/office/drawing/2014/main" id="{BE079B88-52BA-854D-863E-A2C5BBA140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568CCD9-7BBF-AF4A-B07B-D7DF802CFAE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3463AC0-0249-F045-8B77-CCF160901339}" type="slidenum">
              <a:rPr lang="en-US" smtClean="0"/>
              <a:t>‹#›</a:t>
            </a:fld>
            <a:endParaRPr lang="en-US"/>
          </a:p>
        </p:txBody>
      </p:sp>
    </p:spTree>
    <p:extLst>
      <p:ext uri="{BB962C8B-B14F-4D97-AF65-F5344CB8AC3E}">
        <p14:creationId xmlns:p14="http://schemas.microsoft.com/office/powerpoint/2010/main" val="3709467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0EB8CC-4CFB-4FB1-8F0F-B05A3139E9AA}" type="datetimeFigureOut">
              <a:rPr lang="en-US" smtClean="0"/>
              <a:t>3/19/18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DAE69B-42F8-42BC-B29A-B5377B47CACC}" type="slidenum">
              <a:rPr lang="en-US" smtClean="0"/>
              <a:t>‹#›</a:t>
            </a:fld>
            <a:endParaRPr lang="en-US"/>
          </a:p>
        </p:txBody>
      </p:sp>
    </p:spTree>
    <p:extLst>
      <p:ext uri="{BB962C8B-B14F-4D97-AF65-F5344CB8AC3E}">
        <p14:creationId xmlns:p14="http://schemas.microsoft.com/office/powerpoint/2010/main" val="4003205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FFC4D74A-D450-484E-815E-DE23012116D4}" type="datetime1">
              <a:rPr lang="en-US" smtClean="0"/>
              <a:t>3/19/18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r>
              <a:rPr lang="en-US"/>
              <a:t>The Bit Bazaar LLC</a:t>
            </a:r>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2CEA366-8697-4B0B-A50A-834A0DECB876}" type="datetime1">
              <a:rPr lang="en-US" smtClean="0"/>
              <a:t>3/19/18</a:t>
            </a:fld>
            <a:endParaRPr lang="en-US" dirty="0"/>
          </a:p>
        </p:txBody>
      </p:sp>
      <p:sp>
        <p:nvSpPr>
          <p:cNvPr id="6" name="Footer Placeholder 5"/>
          <p:cNvSpPr>
            <a:spLocks noGrp="1"/>
          </p:cNvSpPr>
          <p:nvPr>
            <p:ph type="ftr" sz="quarter" idx="11"/>
          </p:nvPr>
        </p:nvSpPr>
        <p:spPr/>
        <p:txBody>
          <a:bodyPr/>
          <a:lstStyle/>
          <a:p>
            <a:r>
              <a:rPr lang="en-US"/>
              <a:t>The Bit Bazaar LLC</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D0865DC-B74A-407F-81F0-4D17CFC8AB12}" type="datetime1">
              <a:rPr lang="en-US" smtClean="0"/>
              <a:t>3/19/18</a:t>
            </a:fld>
            <a:endParaRPr lang="en-US" dirty="0"/>
          </a:p>
        </p:txBody>
      </p:sp>
      <p:sp>
        <p:nvSpPr>
          <p:cNvPr id="6" name="Footer Placeholder 5"/>
          <p:cNvSpPr>
            <a:spLocks noGrp="1"/>
          </p:cNvSpPr>
          <p:nvPr>
            <p:ph type="ftr" sz="quarter" idx="11"/>
          </p:nvPr>
        </p:nvSpPr>
        <p:spPr/>
        <p:txBody>
          <a:bodyPr/>
          <a:lstStyle/>
          <a:p>
            <a:r>
              <a:rPr lang="en-US"/>
              <a:t>The Bit Bazaar LLC</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540A3B6-62FE-4A5B-9E41-344E289BC40A}" type="datetime1">
              <a:rPr lang="en-US" smtClean="0"/>
              <a:t>3/19/18</a:t>
            </a:fld>
            <a:endParaRPr lang="en-US" dirty="0"/>
          </a:p>
        </p:txBody>
      </p:sp>
      <p:sp>
        <p:nvSpPr>
          <p:cNvPr id="6" name="Footer Placeholder 5"/>
          <p:cNvSpPr>
            <a:spLocks noGrp="1"/>
          </p:cNvSpPr>
          <p:nvPr>
            <p:ph type="ftr" sz="quarter" idx="11"/>
          </p:nvPr>
        </p:nvSpPr>
        <p:spPr/>
        <p:txBody>
          <a:bodyPr/>
          <a:lstStyle/>
          <a:p>
            <a:r>
              <a:rPr lang="en-US"/>
              <a:t>The Bit Bazaar LLC</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468D76C-B0A4-439A-8B66-75B0097DC566}" type="datetime1">
              <a:rPr lang="en-US" smtClean="0"/>
              <a:t>3/19/18</a:t>
            </a:fld>
            <a:endParaRPr lang="en-US" dirty="0"/>
          </a:p>
        </p:txBody>
      </p:sp>
      <p:sp>
        <p:nvSpPr>
          <p:cNvPr id="6" name="Footer Placeholder 5"/>
          <p:cNvSpPr>
            <a:spLocks noGrp="1"/>
          </p:cNvSpPr>
          <p:nvPr>
            <p:ph type="ftr" sz="quarter" idx="11"/>
          </p:nvPr>
        </p:nvSpPr>
        <p:spPr/>
        <p:txBody>
          <a:bodyPr/>
          <a:lstStyle/>
          <a:p>
            <a:r>
              <a:rPr lang="en-US"/>
              <a:t>The Bit Bazaar LLC</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A7C3F5A1-FEA7-450B-AFF8-D6D2EF4D252E}" type="datetime1">
              <a:rPr lang="en-US" smtClean="0"/>
              <a:t>3/19/18</a:t>
            </a:fld>
            <a:endParaRPr lang="en-US" dirty="0"/>
          </a:p>
        </p:txBody>
      </p:sp>
      <p:sp>
        <p:nvSpPr>
          <p:cNvPr id="4" name="Footer Placeholder 3"/>
          <p:cNvSpPr>
            <a:spLocks noGrp="1"/>
          </p:cNvSpPr>
          <p:nvPr>
            <p:ph type="ftr" sz="quarter" idx="11"/>
          </p:nvPr>
        </p:nvSpPr>
        <p:spPr/>
        <p:txBody>
          <a:bodyPr/>
          <a:lstStyle/>
          <a:p>
            <a:r>
              <a:rPr lang="en-US"/>
              <a:t>The Bit Bazaar LLC</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A248E579-CECC-4039-83ED-600F2B2BA8BD}" type="datetime1">
              <a:rPr lang="en-US" smtClean="0"/>
              <a:t>3/19/18</a:t>
            </a:fld>
            <a:endParaRPr lang="en-US" dirty="0"/>
          </a:p>
        </p:txBody>
      </p:sp>
      <p:sp>
        <p:nvSpPr>
          <p:cNvPr id="4" name="Footer Placeholder 3"/>
          <p:cNvSpPr>
            <a:spLocks noGrp="1"/>
          </p:cNvSpPr>
          <p:nvPr>
            <p:ph type="ftr" sz="quarter" idx="11"/>
          </p:nvPr>
        </p:nvSpPr>
        <p:spPr/>
        <p:txBody>
          <a:bodyPr/>
          <a:lstStyle/>
          <a:p>
            <a:r>
              <a:rPr lang="en-US"/>
              <a:t>The Bit Bazaar LLC</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FEDDA2-6A8E-443F-B8A0-453A775D814C}" type="datetime1">
              <a:rPr lang="en-US" smtClean="0"/>
              <a:t>3/19/18</a:t>
            </a:fld>
            <a:endParaRPr lang="en-US" dirty="0"/>
          </a:p>
        </p:txBody>
      </p:sp>
      <p:sp>
        <p:nvSpPr>
          <p:cNvPr id="5" name="Footer Placeholder 4"/>
          <p:cNvSpPr>
            <a:spLocks noGrp="1"/>
          </p:cNvSpPr>
          <p:nvPr>
            <p:ph type="ftr" sz="quarter" idx="11"/>
          </p:nvPr>
        </p:nvSpPr>
        <p:spPr/>
        <p:txBody>
          <a:bodyPr/>
          <a:lstStyle/>
          <a:p>
            <a:r>
              <a:rPr lang="en-US"/>
              <a:t>The Bit Bazaar LLC</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FC61FF-CE69-40F8-9B57-D3644436EDFB}" type="datetime1">
              <a:rPr lang="en-US" smtClean="0"/>
              <a:t>3/19/18</a:t>
            </a:fld>
            <a:endParaRPr lang="en-US" dirty="0"/>
          </a:p>
        </p:txBody>
      </p:sp>
      <p:sp>
        <p:nvSpPr>
          <p:cNvPr id="5" name="Footer Placeholder 4"/>
          <p:cNvSpPr>
            <a:spLocks noGrp="1"/>
          </p:cNvSpPr>
          <p:nvPr>
            <p:ph type="ftr" sz="quarter" idx="11"/>
          </p:nvPr>
        </p:nvSpPr>
        <p:spPr/>
        <p:txBody>
          <a:bodyPr/>
          <a:lstStyle/>
          <a:p>
            <a:r>
              <a:rPr lang="en-US"/>
              <a:t>The Bit Bazaar LLC</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ED07E8-30E1-4B3A-A369-1833F14B50E0}" type="datetime1">
              <a:rPr lang="en-US" smtClean="0"/>
              <a:t>3/19/18</a:t>
            </a:fld>
            <a:endParaRPr lang="en-US" dirty="0"/>
          </a:p>
        </p:txBody>
      </p:sp>
      <p:sp>
        <p:nvSpPr>
          <p:cNvPr id="5" name="Footer Placeholder 4"/>
          <p:cNvSpPr>
            <a:spLocks noGrp="1"/>
          </p:cNvSpPr>
          <p:nvPr>
            <p:ph type="ftr" sz="quarter" idx="11"/>
          </p:nvPr>
        </p:nvSpPr>
        <p:spPr/>
        <p:txBody>
          <a:bodyPr/>
          <a:lstStyle/>
          <a:p>
            <a:r>
              <a:rPr lang="en-US"/>
              <a:t>The Bit Bazaar LLC</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39962F5-1419-451E-85DD-71C145AA1C25}" type="datetime1">
              <a:rPr lang="en-US" smtClean="0"/>
              <a:t>3/19/18</a:t>
            </a:fld>
            <a:endParaRPr lang="en-US" dirty="0"/>
          </a:p>
        </p:txBody>
      </p:sp>
      <p:sp>
        <p:nvSpPr>
          <p:cNvPr id="5" name="Footer Placeholder 4"/>
          <p:cNvSpPr>
            <a:spLocks noGrp="1"/>
          </p:cNvSpPr>
          <p:nvPr>
            <p:ph type="ftr" sz="quarter" idx="11"/>
          </p:nvPr>
        </p:nvSpPr>
        <p:spPr/>
        <p:txBody>
          <a:bodyPr/>
          <a:lstStyle/>
          <a:p>
            <a:r>
              <a:rPr lang="en-US"/>
              <a:t>The Bit Bazaar LLC</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00E413-641E-4305-B50A-DF18880B0F81}" type="datetime1">
              <a:rPr lang="en-US" smtClean="0"/>
              <a:t>3/19/18</a:t>
            </a:fld>
            <a:endParaRPr lang="en-US" dirty="0"/>
          </a:p>
        </p:txBody>
      </p:sp>
      <p:sp>
        <p:nvSpPr>
          <p:cNvPr id="6" name="Footer Placeholder 5"/>
          <p:cNvSpPr>
            <a:spLocks noGrp="1"/>
          </p:cNvSpPr>
          <p:nvPr>
            <p:ph type="ftr" sz="quarter" idx="11"/>
          </p:nvPr>
        </p:nvSpPr>
        <p:spPr/>
        <p:txBody>
          <a:bodyPr/>
          <a:lstStyle/>
          <a:p>
            <a:r>
              <a:rPr lang="en-US"/>
              <a:t>The Bit Bazaar LLC</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17C1E65-14B6-4988-ADB1-1FB355E7B778}" type="datetime1">
              <a:rPr lang="en-US" smtClean="0"/>
              <a:t>3/19/18</a:t>
            </a:fld>
            <a:endParaRPr lang="en-US" dirty="0"/>
          </a:p>
        </p:txBody>
      </p:sp>
      <p:sp>
        <p:nvSpPr>
          <p:cNvPr id="8" name="Footer Placeholder 7"/>
          <p:cNvSpPr>
            <a:spLocks noGrp="1"/>
          </p:cNvSpPr>
          <p:nvPr>
            <p:ph type="ftr" sz="quarter" idx="11"/>
          </p:nvPr>
        </p:nvSpPr>
        <p:spPr/>
        <p:txBody>
          <a:bodyPr/>
          <a:lstStyle/>
          <a:p>
            <a:r>
              <a:rPr lang="en-US"/>
              <a:t>The Bit Bazaar LLC</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8DA434-DFDC-4A03-9A84-10B1A5B6AEBF}" type="datetime1">
              <a:rPr lang="en-US" smtClean="0"/>
              <a:t>3/19/18</a:t>
            </a:fld>
            <a:endParaRPr lang="en-US" dirty="0"/>
          </a:p>
        </p:txBody>
      </p:sp>
      <p:sp>
        <p:nvSpPr>
          <p:cNvPr id="4" name="Footer Placeholder 3"/>
          <p:cNvSpPr>
            <a:spLocks noGrp="1"/>
          </p:cNvSpPr>
          <p:nvPr>
            <p:ph type="ftr" sz="quarter" idx="11"/>
          </p:nvPr>
        </p:nvSpPr>
        <p:spPr/>
        <p:txBody>
          <a:bodyPr/>
          <a:lstStyle/>
          <a:p>
            <a:r>
              <a:rPr lang="en-US"/>
              <a:t>The Bit Bazaar LLC</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3448CA-5279-4E11-90CC-B5E5D8002F17}" type="datetime1">
              <a:rPr lang="en-US" smtClean="0"/>
              <a:t>3/19/18</a:t>
            </a:fld>
            <a:endParaRPr lang="en-US" dirty="0"/>
          </a:p>
        </p:txBody>
      </p:sp>
      <p:sp>
        <p:nvSpPr>
          <p:cNvPr id="3" name="Footer Placeholder 2"/>
          <p:cNvSpPr>
            <a:spLocks noGrp="1"/>
          </p:cNvSpPr>
          <p:nvPr>
            <p:ph type="ftr" sz="quarter" idx="11"/>
          </p:nvPr>
        </p:nvSpPr>
        <p:spPr/>
        <p:txBody>
          <a:bodyPr/>
          <a:lstStyle/>
          <a:p>
            <a:r>
              <a:rPr lang="en-US"/>
              <a:t>The Bit Bazaar LLC</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6F36D53-569E-4040-8FD4-1BD8AA48C246}" type="datetime1">
              <a:rPr lang="en-US" smtClean="0"/>
              <a:t>3/19/18</a:t>
            </a:fld>
            <a:endParaRPr lang="en-US" dirty="0"/>
          </a:p>
        </p:txBody>
      </p:sp>
      <p:sp>
        <p:nvSpPr>
          <p:cNvPr id="6" name="Footer Placeholder 5"/>
          <p:cNvSpPr>
            <a:spLocks noGrp="1"/>
          </p:cNvSpPr>
          <p:nvPr>
            <p:ph type="ftr" sz="quarter" idx="11"/>
          </p:nvPr>
        </p:nvSpPr>
        <p:spPr/>
        <p:txBody>
          <a:bodyPr/>
          <a:lstStyle/>
          <a:p>
            <a:r>
              <a:rPr lang="en-US"/>
              <a:t>The Bit Bazaar LLC</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6136A4E-71AF-4438-B720-0958FEA035EF}" type="datetime1">
              <a:rPr lang="en-US" smtClean="0"/>
              <a:t>3/19/18</a:t>
            </a:fld>
            <a:endParaRPr lang="en-US" dirty="0"/>
          </a:p>
        </p:txBody>
      </p:sp>
      <p:sp>
        <p:nvSpPr>
          <p:cNvPr id="6" name="Footer Placeholder 5"/>
          <p:cNvSpPr>
            <a:spLocks noGrp="1"/>
          </p:cNvSpPr>
          <p:nvPr>
            <p:ph type="ftr" sz="quarter" idx="11"/>
          </p:nvPr>
        </p:nvSpPr>
        <p:spPr/>
        <p:txBody>
          <a:bodyPr/>
          <a:lstStyle/>
          <a:p>
            <a:r>
              <a:rPr lang="en-US"/>
              <a:t>The Bit Bazaar LLC</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37C737A-BFE7-441E-97C2-54A2C5CAEAB6}" type="datetime1">
              <a:rPr lang="en-US" smtClean="0"/>
              <a:t>3/19/18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r>
              <a:rPr lang="en-US"/>
              <a:t>The Bit Bazaar LLC</a:t>
            </a:r>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dt="0"/>
  <p:txStyles>
    <p:titleStyle>
      <a:lvl1pPr algn="l" defTabSz="914400" rtl="0" eaLnBrk="1" latinLnBrk="0" hangingPunct="1">
        <a:lnSpc>
          <a:spcPct val="90000"/>
        </a:lnSpc>
        <a:spcBef>
          <a:spcPct val="0"/>
        </a:spcBef>
        <a:buNone/>
        <a:defRPr sz="3600" kern="1200" cap="all" baseline="0">
          <a:solidFill>
            <a:schemeClr val="tx1"/>
          </a:solidFill>
          <a:effectLst>
            <a:outerShdw blurRad="177800" dist="38100" dir="2700000" algn="tl">
              <a:srgbClr val="000000">
                <a:alpha val="24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effectLst>
            <a:outerShdw blurRad="152400" dist="38100" dir="2700000" algn="tl">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effectLst>
            <a:outerShdw blurRad="152400" dist="38100" dir="2700000" algn="tl">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effectLst>
            <a:outerShdw blurRad="152400" dist="38100" dir="2700000" algn="tl">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mailto:erfan@tbbllc.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1562F-E7A6-43C8-8845-B54155FECA84}"/>
              </a:ext>
            </a:extLst>
          </p:cNvPr>
          <p:cNvSpPr>
            <a:spLocks noGrp="1"/>
          </p:cNvSpPr>
          <p:nvPr>
            <p:ph type="ctrTitle"/>
          </p:nvPr>
        </p:nvSpPr>
        <p:spPr>
          <a:xfrm>
            <a:off x="1876424" y="347663"/>
            <a:ext cx="8791575" cy="2387600"/>
          </a:xfrm>
        </p:spPr>
        <p:txBody>
          <a:bodyPr/>
          <a:lstStyle/>
          <a:p>
            <a:r>
              <a:rPr lang="en-US" dirty="0"/>
              <a:t>DER DATA Security Best Practices</a:t>
            </a:r>
          </a:p>
        </p:txBody>
      </p:sp>
      <p:sp>
        <p:nvSpPr>
          <p:cNvPr id="3" name="Subtitle 2">
            <a:extLst>
              <a:ext uri="{FF2B5EF4-FFF2-40B4-BE49-F238E27FC236}">
                <a16:creationId xmlns:a16="http://schemas.microsoft.com/office/drawing/2014/main" id="{3A03F5F2-55E3-460E-93B4-4773249C6C1C}"/>
              </a:ext>
            </a:extLst>
          </p:cNvPr>
          <p:cNvSpPr>
            <a:spLocks noGrp="1"/>
          </p:cNvSpPr>
          <p:nvPr>
            <p:ph type="subTitle" idx="1"/>
          </p:nvPr>
        </p:nvSpPr>
        <p:spPr>
          <a:xfrm>
            <a:off x="1876424" y="2940050"/>
            <a:ext cx="8791575" cy="2692400"/>
          </a:xfrm>
        </p:spPr>
        <p:txBody>
          <a:bodyPr>
            <a:normAutofit fontScale="92500" lnSpcReduction="10000"/>
          </a:bodyPr>
          <a:lstStyle/>
          <a:p>
            <a:r>
              <a:rPr lang="en-US" dirty="0"/>
              <a:t>Energy Policy Roundtable in the PJM footprint</a:t>
            </a:r>
          </a:p>
          <a:p>
            <a:r>
              <a:rPr lang="en-US" dirty="0"/>
              <a:t>March 21</a:t>
            </a:r>
            <a:r>
              <a:rPr lang="en-US" baseline="30000" dirty="0"/>
              <a:t>st</a:t>
            </a:r>
            <a:r>
              <a:rPr lang="en-US" dirty="0"/>
              <a:t>, 2018</a:t>
            </a:r>
          </a:p>
          <a:p>
            <a:r>
              <a:rPr lang="en-US" dirty="0"/>
              <a:t>Dr. Erfan Ibrahim</a:t>
            </a:r>
          </a:p>
          <a:p>
            <a:r>
              <a:rPr lang="en-US" dirty="0"/>
              <a:t>Founder &amp; CEO</a:t>
            </a:r>
          </a:p>
          <a:p>
            <a:r>
              <a:rPr lang="en-US" dirty="0"/>
              <a:t>The Bit Bazaar LLC</a:t>
            </a:r>
          </a:p>
          <a:p>
            <a:r>
              <a:rPr lang="en-US" dirty="0"/>
              <a:t>erfan@tbbllc.com</a:t>
            </a:r>
          </a:p>
        </p:txBody>
      </p:sp>
    </p:spTree>
    <p:extLst>
      <p:ext uri="{BB962C8B-B14F-4D97-AF65-F5344CB8AC3E}">
        <p14:creationId xmlns:p14="http://schemas.microsoft.com/office/powerpoint/2010/main" val="2467417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7289C-9088-4CFC-93BD-D6BB84AECEC6}"/>
              </a:ext>
            </a:extLst>
          </p:cNvPr>
          <p:cNvSpPr>
            <a:spLocks noGrp="1"/>
          </p:cNvSpPr>
          <p:nvPr>
            <p:ph type="title"/>
          </p:nvPr>
        </p:nvSpPr>
        <p:spPr/>
        <p:txBody>
          <a:bodyPr>
            <a:normAutofit fontScale="90000"/>
          </a:bodyPr>
          <a:lstStyle/>
          <a:p>
            <a:r>
              <a:rPr lang="en-US" dirty="0"/>
              <a:t>How do you decide how much to spend on DER data security?</a:t>
            </a:r>
            <a:br>
              <a:rPr lang="en-US" dirty="0"/>
            </a:br>
            <a:endParaRPr lang="en-US" dirty="0"/>
          </a:p>
        </p:txBody>
      </p:sp>
      <p:sp>
        <p:nvSpPr>
          <p:cNvPr id="3" name="Content Placeholder 2">
            <a:extLst>
              <a:ext uri="{FF2B5EF4-FFF2-40B4-BE49-F238E27FC236}">
                <a16:creationId xmlns:a16="http://schemas.microsoft.com/office/drawing/2014/main" id="{4B30CB71-0BBA-4D63-9CBB-F36AB6190077}"/>
              </a:ext>
            </a:extLst>
          </p:cNvPr>
          <p:cNvSpPr>
            <a:spLocks noGrp="1"/>
          </p:cNvSpPr>
          <p:nvPr>
            <p:ph idx="1"/>
          </p:nvPr>
        </p:nvSpPr>
        <p:spPr/>
        <p:txBody>
          <a:bodyPr>
            <a:normAutofit fontScale="92500"/>
          </a:bodyPr>
          <a:lstStyle/>
          <a:p>
            <a:r>
              <a:rPr lang="en-US" dirty="0"/>
              <a:t>Spending should be commensurate with the risk to corporate and DER infrastructure from data breaches</a:t>
            </a:r>
          </a:p>
          <a:p>
            <a:r>
              <a:rPr lang="en-US" dirty="0"/>
              <a:t>Quantify risk with periodic cyber pen testing of critical DER related applications by third party testers – don’t drink your own Kool Aid when it comes to cyber protection</a:t>
            </a:r>
          </a:p>
          <a:p>
            <a:r>
              <a:rPr lang="en-US" dirty="0"/>
              <a:t>Spend until the vulnerabilities identified in the cyber pen testing have been mitigated</a:t>
            </a:r>
          </a:p>
          <a:p>
            <a:r>
              <a:rPr lang="en-US" dirty="0"/>
              <a:t>Repeat the cyber pen testing process at least annually (every 6 months highly recommended to keep pace with fast emerging cyber threats)</a:t>
            </a:r>
          </a:p>
        </p:txBody>
      </p:sp>
      <p:sp>
        <p:nvSpPr>
          <p:cNvPr id="4" name="Footer Placeholder 3">
            <a:extLst>
              <a:ext uri="{FF2B5EF4-FFF2-40B4-BE49-F238E27FC236}">
                <a16:creationId xmlns:a16="http://schemas.microsoft.com/office/drawing/2014/main" id="{4754B18D-FB0F-46EC-AF6F-0EC51151EC04}"/>
              </a:ext>
            </a:extLst>
          </p:cNvPr>
          <p:cNvSpPr>
            <a:spLocks noGrp="1"/>
          </p:cNvSpPr>
          <p:nvPr>
            <p:ph type="ftr" sz="quarter" idx="11"/>
          </p:nvPr>
        </p:nvSpPr>
        <p:spPr>
          <a:xfrm>
            <a:off x="2974756" y="6137275"/>
            <a:ext cx="6239309" cy="365125"/>
          </a:xfrm>
        </p:spPr>
        <p:txBody>
          <a:bodyPr/>
          <a:lstStyle/>
          <a:p>
            <a:pPr algn="ctr"/>
            <a:r>
              <a:rPr lang="en-US" dirty="0"/>
              <a:t>The Bit Bazaar LLC</a:t>
            </a:r>
          </a:p>
        </p:txBody>
      </p:sp>
    </p:spTree>
    <p:extLst>
      <p:ext uri="{BB962C8B-B14F-4D97-AF65-F5344CB8AC3E}">
        <p14:creationId xmlns:p14="http://schemas.microsoft.com/office/powerpoint/2010/main" val="937669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03CA0-AAA2-4719-8667-6CBEB7B777B4}"/>
              </a:ext>
            </a:extLst>
          </p:cNvPr>
          <p:cNvSpPr>
            <a:spLocks noGrp="1"/>
          </p:cNvSpPr>
          <p:nvPr>
            <p:ph type="title"/>
          </p:nvPr>
        </p:nvSpPr>
        <p:spPr/>
        <p:txBody>
          <a:bodyPr/>
          <a:lstStyle/>
          <a:p>
            <a:r>
              <a:rPr lang="en-US" dirty="0"/>
              <a:t>Concluding Remarks</a:t>
            </a:r>
          </a:p>
        </p:txBody>
      </p:sp>
      <p:sp>
        <p:nvSpPr>
          <p:cNvPr id="3" name="Content Placeholder 2">
            <a:extLst>
              <a:ext uri="{FF2B5EF4-FFF2-40B4-BE49-F238E27FC236}">
                <a16:creationId xmlns:a16="http://schemas.microsoft.com/office/drawing/2014/main" id="{2AEF2AF7-A567-4244-8490-DBCA22661E33}"/>
              </a:ext>
            </a:extLst>
          </p:cNvPr>
          <p:cNvSpPr>
            <a:spLocks noGrp="1"/>
          </p:cNvSpPr>
          <p:nvPr>
            <p:ph idx="1"/>
          </p:nvPr>
        </p:nvSpPr>
        <p:spPr>
          <a:xfrm>
            <a:off x="1141412" y="1753386"/>
            <a:ext cx="10265021" cy="4336329"/>
          </a:xfrm>
        </p:spPr>
        <p:txBody>
          <a:bodyPr>
            <a:normAutofit fontScale="92500" lnSpcReduction="20000"/>
          </a:bodyPr>
          <a:lstStyle/>
          <a:p>
            <a:r>
              <a:rPr lang="en-US" dirty="0"/>
              <a:t>DER data security matters because of the growing contribution of electricity from DER </a:t>
            </a:r>
          </a:p>
          <a:p>
            <a:r>
              <a:rPr lang="en-US" dirty="0"/>
              <a:t>There are good ways and ineffective ways to protect DER related data</a:t>
            </a:r>
          </a:p>
          <a:p>
            <a:r>
              <a:rPr lang="en-US" dirty="0"/>
              <a:t>Don’t fall for the security hype of cyber or DER  related technology vendors</a:t>
            </a:r>
          </a:p>
          <a:p>
            <a:r>
              <a:rPr lang="en-US" dirty="0"/>
              <a:t>DER data security starts with sound business process security controls, documented business use cases to support operations and a comprehensive cybersecurity architecture to harden systems against known risks and monitor in real time for unknown risks</a:t>
            </a:r>
          </a:p>
          <a:p>
            <a:r>
              <a:rPr lang="en-US" dirty="0"/>
              <a:t>Technology is part of the fulfillment, not the essence of DER data security</a:t>
            </a:r>
          </a:p>
          <a:p>
            <a:r>
              <a:rPr lang="en-US" dirty="0"/>
              <a:t>DER data security is a lot like fishing or agriculture – you can spend tons of money on bait and fertilizer and not catch any fish or grow crops – learn good fishing and farming techniques first before expecting positive results in either endeavor</a:t>
            </a:r>
          </a:p>
        </p:txBody>
      </p:sp>
      <p:sp>
        <p:nvSpPr>
          <p:cNvPr id="4" name="Footer Placeholder 3">
            <a:extLst>
              <a:ext uri="{FF2B5EF4-FFF2-40B4-BE49-F238E27FC236}">
                <a16:creationId xmlns:a16="http://schemas.microsoft.com/office/drawing/2014/main" id="{A16EF5CC-5B3B-4F6A-9B5A-E61B454EA6D5}"/>
              </a:ext>
            </a:extLst>
          </p:cNvPr>
          <p:cNvSpPr>
            <a:spLocks noGrp="1"/>
          </p:cNvSpPr>
          <p:nvPr>
            <p:ph type="ftr" sz="quarter" idx="11"/>
          </p:nvPr>
        </p:nvSpPr>
        <p:spPr>
          <a:xfrm>
            <a:off x="2974757" y="6089715"/>
            <a:ext cx="6239309" cy="365125"/>
          </a:xfrm>
        </p:spPr>
        <p:txBody>
          <a:bodyPr/>
          <a:lstStyle/>
          <a:p>
            <a:pPr algn="ctr"/>
            <a:r>
              <a:rPr lang="en-US" dirty="0"/>
              <a:t>The Bit Bazaar LLC</a:t>
            </a:r>
          </a:p>
        </p:txBody>
      </p:sp>
    </p:spTree>
    <p:extLst>
      <p:ext uri="{BB962C8B-B14F-4D97-AF65-F5344CB8AC3E}">
        <p14:creationId xmlns:p14="http://schemas.microsoft.com/office/powerpoint/2010/main" val="3242733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18401-BC17-4360-821C-64FECA09F18A}"/>
              </a:ext>
            </a:extLst>
          </p:cNvPr>
          <p:cNvSpPr>
            <a:spLocks noGrp="1"/>
          </p:cNvSpPr>
          <p:nvPr>
            <p:ph type="title"/>
          </p:nvPr>
        </p:nvSpPr>
        <p:spPr/>
        <p:txBody>
          <a:bodyPr/>
          <a:lstStyle/>
          <a:p>
            <a:pPr algn="ctr"/>
            <a:r>
              <a:rPr lang="en-US" dirty="0"/>
              <a:t>Q&amp;A</a:t>
            </a:r>
            <a:br>
              <a:rPr lang="en-US" dirty="0"/>
            </a:br>
            <a:endParaRPr lang="en-US" dirty="0"/>
          </a:p>
        </p:txBody>
      </p:sp>
      <p:sp>
        <p:nvSpPr>
          <p:cNvPr id="3" name="Content Placeholder 2">
            <a:extLst>
              <a:ext uri="{FF2B5EF4-FFF2-40B4-BE49-F238E27FC236}">
                <a16:creationId xmlns:a16="http://schemas.microsoft.com/office/drawing/2014/main" id="{28F5F623-A29C-4264-9541-C3E755D47F83}"/>
              </a:ext>
            </a:extLst>
          </p:cNvPr>
          <p:cNvSpPr>
            <a:spLocks noGrp="1"/>
          </p:cNvSpPr>
          <p:nvPr>
            <p:ph idx="1"/>
          </p:nvPr>
        </p:nvSpPr>
        <p:spPr>
          <a:xfrm>
            <a:off x="1141413" y="1863872"/>
            <a:ext cx="9905999" cy="3541714"/>
          </a:xfrm>
        </p:spPr>
        <p:txBody>
          <a:bodyPr/>
          <a:lstStyle/>
          <a:p>
            <a:pPr marL="0" indent="0">
              <a:buNone/>
            </a:pPr>
            <a:r>
              <a:rPr lang="en-US" dirty="0"/>
              <a:t>Contact:</a:t>
            </a:r>
          </a:p>
          <a:p>
            <a:pPr marL="0" indent="0">
              <a:buNone/>
            </a:pPr>
            <a:r>
              <a:rPr lang="en-US" dirty="0"/>
              <a:t>Erfan Ibrahim</a:t>
            </a:r>
          </a:p>
          <a:p>
            <a:pPr marL="0" indent="0">
              <a:buNone/>
            </a:pPr>
            <a:r>
              <a:rPr lang="en-US" dirty="0"/>
              <a:t>Founder &amp; CEO</a:t>
            </a:r>
          </a:p>
          <a:p>
            <a:pPr marL="0" indent="0">
              <a:buNone/>
            </a:pPr>
            <a:r>
              <a:rPr lang="en-US" dirty="0"/>
              <a:t>The Bit Bazaar LLC</a:t>
            </a:r>
          </a:p>
          <a:p>
            <a:pPr marL="0" indent="0">
              <a:buNone/>
            </a:pPr>
            <a:r>
              <a:rPr lang="en-US" dirty="0">
                <a:hlinkClick r:id="rId2"/>
              </a:rPr>
              <a:t>erfan@tbbllc.com</a:t>
            </a:r>
            <a:endParaRPr lang="en-US" dirty="0"/>
          </a:p>
          <a:p>
            <a:pPr marL="0" indent="0">
              <a:buNone/>
            </a:pPr>
            <a:r>
              <a:rPr lang="en-US" dirty="0"/>
              <a:t>925-785-5967</a:t>
            </a:r>
          </a:p>
        </p:txBody>
      </p:sp>
      <p:pic>
        <p:nvPicPr>
          <p:cNvPr id="6" name="Picture 5">
            <a:extLst>
              <a:ext uri="{FF2B5EF4-FFF2-40B4-BE49-F238E27FC236}">
                <a16:creationId xmlns:a16="http://schemas.microsoft.com/office/drawing/2014/main" id="{CCAB52E6-7685-4526-A303-E9B2D27EA726}"/>
              </a:ext>
            </a:extLst>
          </p:cNvPr>
          <p:cNvPicPr>
            <a:picLocks noChangeAspect="1"/>
          </p:cNvPicPr>
          <p:nvPr/>
        </p:nvPicPr>
        <p:blipFill>
          <a:blip r:embed="rId3"/>
          <a:stretch>
            <a:fillRect/>
          </a:stretch>
        </p:blipFill>
        <p:spPr>
          <a:xfrm>
            <a:off x="5666094" y="1656236"/>
            <a:ext cx="3052604" cy="1718232"/>
          </a:xfrm>
          <a:prstGeom prst="rect">
            <a:avLst/>
          </a:prstGeom>
        </p:spPr>
      </p:pic>
      <p:sp>
        <p:nvSpPr>
          <p:cNvPr id="5" name="TextBox 4">
            <a:extLst>
              <a:ext uri="{FF2B5EF4-FFF2-40B4-BE49-F238E27FC236}">
                <a16:creationId xmlns:a16="http://schemas.microsoft.com/office/drawing/2014/main" id="{18C76ABA-4C89-4BF6-894B-6AA3074D23A0}"/>
              </a:ext>
            </a:extLst>
          </p:cNvPr>
          <p:cNvSpPr txBox="1"/>
          <p:nvPr/>
        </p:nvSpPr>
        <p:spPr>
          <a:xfrm>
            <a:off x="4075111" y="3483532"/>
            <a:ext cx="6972300" cy="3570208"/>
          </a:xfrm>
          <a:prstGeom prst="rect">
            <a:avLst/>
          </a:prstGeom>
          <a:noFill/>
        </p:spPr>
        <p:txBody>
          <a:bodyPr wrap="square" rtlCol="0">
            <a:spAutoFit/>
          </a:bodyPr>
          <a:lstStyle/>
          <a:p>
            <a:r>
              <a:rPr lang="en-US" sz="1600" i="1" dirty="0"/>
              <a:t>The Bit Bazaar LLC (TBB) is a full-service consulting firm established by Dr. Erfan Ibrahim in San Francisco CA in August 2001 to address the critical needs in digital technology, cybersecurity and resilience for clients in enterprise, technology vendor, service provider, academia, government agencies and not-for-profit organization sectors.</a:t>
            </a:r>
          </a:p>
          <a:p>
            <a:r>
              <a:rPr lang="en-US" sz="1600" i="1" dirty="0"/>
              <a:t>Over the past 16 years TBB has served clients such as Wells Fargo, Visa International, Electric Power Research Institute, Echelon, BC Hydro, </a:t>
            </a:r>
            <a:r>
              <a:rPr lang="en-US" sz="1600" i="1" dirty="0" err="1"/>
              <a:t>Scitor</a:t>
            </a:r>
            <a:r>
              <a:rPr lang="en-US" sz="1600" i="1" dirty="0"/>
              <a:t> Corporation (part of SAIC), Penn State University and DC Systems in a variety of consulting engagements providing advisory services, technology demonstrations and implementations in networking, network management, communications, Smart Grid, cybersecurity and resilience.  TBB has a team of 15 seasoned experts in high tech, marketing, finance, networking and security.  TBB is based in San Francisco CA with offices in Denver CO and Washington DC.</a:t>
            </a:r>
          </a:p>
          <a:p>
            <a:endParaRPr lang="en-US" dirty="0"/>
          </a:p>
        </p:txBody>
      </p:sp>
    </p:spTree>
    <p:extLst>
      <p:ext uri="{BB962C8B-B14F-4D97-AF65-F5344CB8AC3E}">
        <p14:creationId xmlns:p14="http://schemas.microsoft.com/office/powerpoint/2010/main" val="2999553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17240-5736-405B-8C72-0F09E2BF065B}"/>
              </a:ext>
            </a:extLst>
          </p:cNvPr>
          <p:cNvSpPr>
            <a:spLocks noGrp="1"/>
          </p:cNvSpPr>
          <p:nvPr>
            <p:ph type="title"/>
          </p:nvPr>
        </p:nvSpPr>
        <p:spPr>
          <a:xfrm>
            <a:off x="1141411" y="197830"/>
            <a:ext cx="9905998" cy="1478570"/>
          </a:xfrm>
        </p:spPr>
        <p:txBody>
          <a:bodyPr/>
          <a:lstStyle/>
          <a:p>
            <a:r>
              <a:rPr lang="en-US" dirty="0"/>
              <a:t>Key Questions Addressed in presentation</a:t>
            </a:r>
          </a:p>
        </p:txBody>
      </p:sp>
      <p:sp>
        <p:nvSpPr>
          <p:cNvPr id="3" name="Content Placeholder 2">
            <a:extLst>
              <a:ext uri="{FF2B5EF4-FFF2-40B4-BE49-F238E27FC236}">
                <a16:creationId xmlns:a16="http://schemas.microsoft.com/office/drawing/2014/main" id="{FA0C439B-579B-42DA-921D-307ED1B14B19}"/>
              </a:ext>
            </a:extLst>
          </p:cNvPr>
          <p:cNvSpPr>
            <a:spLocks noGrp="1"/>
          </p:cNvSpPr>
          <p:nvPr>
            <p:ph idx="1"/>
          </p:nvPr>
        </p:nvSpPr>
        <p:spPr>
          <a:xfrm>
            <a:off x="1141412" y="1676400"/>
            <a:ext cx="10593388" cy="4448175"/>
          </a:xfrm>
        </p:spPr>
        <p:txBody>
          <a:bodyPr>
            <a:normAutofit fontScale="92500"/>
          </a:bodyPr>
          <a:lstStyle/>
          <a:p>
            <a:r>
              <a:rPr lang="en-US" sz="2800" dirty="0"/>
              <a:t>What is data security?</a:t>
            </a:r>
          </a:p>
          <a:p>
            <a:r>
              <a:rPr lang="en-US" sz="2800" dirty="0"/>
              <a:t>How are data security requirements in IT and OT networks different?</a:t>
            </a:r>
          </a:p>
          <a:p>
            <a:r>
              <a:rPr lang="en-US" sz="2800" dirty="0"/>
              <a:t>How do you develop a cybersecurity architecture to protect DER data?</a:t>
            </a:r>
          </a:p>
          <a:p>
            <a:r>
              <a:rPr lang="en-US" sz="2800" dirty="0"/>
              <a:t>What are some steps you can take to improve your cybersecurity posture?</a:t>
            </a:r>
          </a:p>
          <a:p>
            <a:r>
              <a:rPr lang="en-US" sz="2800" dirty="0"/>
              <a:t>What are the differences between systemic security and protocol security?</a:t>
            </a:r>
          </a:p>
          <a:p>
            <a:r>
              <a:rPr lang="en-US" sz="2800" dirty="0"/>
              <a:t>How do you decide how much to spend on DER data security?</a:t>
            </a:r>
          </a:p>
        </p:txBody>
      </p:sp>
      <p:sp>
        <p:nvSpPr>
          <p:cNvPr id="4" name="Footer Placeholder 3">
            <a:extLst>
              <a:ext uri="{FF2B5EF4-FFF2-40B4-BE49-F238E27FC236}">
                <a16:creationId xmlns:a16="http://schemas.microsoft.com/office/drawing/2014/main" id="{4B53A85E-CD6F-4E31-A6EE-7FB38E0A1E52}"/>
              </a:ext>
            </a:extLst>
          </p:cNvPr>
          <p:cNvSpPr>
            <a:spLocks noGrp="1"/>
          </p:cNvSpPr>
          <p:nvPr>
            <p:ph type="ftr" sz="quarter" idx="11"/>
          </p:nvPr>
        </p:nvSpPr>
        <p:spPr>
          <a:xfrm>
            <a:off x="2974756" y="6124575"/>
            <a:ext cx="6239309" cy="365125"/>
          </a:xfrm>
        </p:spPr>
        <p:txBody>
          <a:bodyPr/>
          <a:lstStyle/>
          <a:p>
            <a:pPr algn="ctr"/>
            <a:r>
              <a:rPr lang="en-US" dirty="0"/>
              <a:t>The Bit Bazaar LLC</a:t>
            </a:r>
          </a:p>
        </p:txBody>
      </p:sp>
    </p:spTree>
    <p:extLst>
      <p:ext uri="{BB962C8B-B14F-4D97-AF65-F5344CB8AC3E}">
        <p14:creationId xmlns:p14="http://schemas.microsoft.com/office/powerpoint/2010/main" val="1065738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16373-DE0D-4835-BCB5-2B46F00F7C13}"/>
              </a:ext>
            </a:extLst>
          </p:cNvPr>
          <p:cNvSpPr>
            <a:spLocks noGrp="1"/>
          </p:cNvSpPr>
          <p:nvPr>
            <p:ph type="title"/>
          </p:nvPr>
        </p:nvSpPr>
        <p:spPr>
          <a:xfrm>
            <a:off x="1141412" y="212118"/>
            <a:ext cx="9905998" cy="1478570"/>
          </a:xfrm>
        </p:spPr>
        <p:txBody>
          <a:bodyPr/>
          <a:lstStyle/>
          <a:p>
            <a:r>
              <a:rPr lang="en-US" dirty="0"/>
              <a:t>What is data security? – 5 Key attributes</a:t>
            </a:r>
          </a:p>
        </p:txBody>
      </p:sp>
      <p:sp>
        <p:nvSpPr>
          <p:cNvPr id="3" name="Content Placeholder 2">
            <a:extLst>
              <a:ext uri="{FF2B5EF4-FFF2-40B4-BE49-F238E27FC236}">
                <a16:creationId xmlns:a16="http://schemas.microsoft.com/office/drawing/2014/main" id="{C13BB691-B890-4C0A-9DC8-F876F85446E5}"/>
              </a:ext>
            </a:extLst>
          </p:cNvPr>
          <p:cNvSpPr>
            <a:spLocks noGrp="1"/>
          </p:cNvSpPr>
          <p:nvPr>
            <p:ph idx="1"/>
          </p:nvPr>
        </p:nvSpPr>
        <p:spPr>
          <a:xfrm>
            <a:off x="1141412" y="1439333"/>
            <a:ext cx="10119255" cy="4351868"/>
          </a:xfrm>
        </p:spPr>
        <p:txBody>
          <a:bodyPr>
            <a:normAutofit fontScale="92500" lnSpcReduction="10000"/>
          </a:bodyPr>
          <a:lstStyle/>
          <a:p>
            <a:r>
              <a:rPr lang="en-US" sz="2800" dirty="0"/>
              <a:t>Confidentiality – Who should have access to the data?</a:t>
            </a:r>
          </a:p>
          <a:p>
            <a:r>
              <a:rPr lang="en-US" sz="2800" dirty="0"/>
              <a:t>Integrity – Is the data that is received the same as the data that was sent?</a:t>
            </a:r>
          </a:p>
          <a:p>
            <a:r>
              <a:rPr lang="en-US" sz="2800" dirty="0"/>
              <a:t>Availability – What percentage of time is the data available over a few minutes, hours or days?</a:t>
            </a:r>
          </a:p>
          <a:p>
            <a:r>
              <a:rPr lang="en-US" sz="2800" dirty="0"/>
              <a:t>Accountability – Can every data transaction be irrefutably attributed to a particular user or system?</a:t>
            </a:r>
          </a:p>
          <a:p>
            <a:r>
              <a:rPr lang="en-US" sz="2800" dirty="0"/>
              <a:t>Reliability - What percentage of time is the data available over weeks, months or years?</a:t>
            </a:r>
          </a:p>
        </p:txBody>
      </p:sp>
      <p:sp>
        <p:nvSpPr>
          <p:cNvPr id="4" name="Footer Placeholder 3">
            <a:extLst>
              <a:ext uri="{FF2B5EF4-FFF2-40B4-BE49-F238E27FC236}">
                <a16:creationId xmlns:a16="http://schemas.microsoft.com/office/drawing/2014/main" id="{634A1CCE-22BE-4DDF-A138-B84690E74D09}"/>
              </a:ext>
            </a:extLst>
          </p:cNvPr>
          <p:cNvSpPr>
            <a:spLocks noGrp="1"/>
          </p:cNvSpPr>
          <p:nvPr>
            <p:ph type="ftr" sz="quarter" idx="11"/>
          </p:nvPr>
        </p:nvSpPr>
        <p:spPr>
          <a:xfrm>
            <a:off x="2974756" y="6137275"/>
            <a:ext cx="6239309" cy="365125"/>
          </a:xfrm>
        </p:spPr>
        <p:txBody>
          <a:bodyPr/>
          <a:lstStyle/>
          <a:p>
            <a:pPr algn="ctr"/>
            <a:r>
              <a:rPr lang="en-US" dirty="0"/>
              <a:t>The Bit Bazaar LLC</a:t>
            </a:r>
          </a:p>
        </p:txBody>
      </p:sp>
    </p:spTree>
    <p:extLst>
      <p:ext uri="{BB962C8B-B14F-4D97-AF65-F5344CB8AC3E}">
        <p14:creationId xmlns:p14="http://schemas.microsoft.com/office/powerpoint/2010/main" val="1922854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A36CB-70F0-4914-AEEA-5B683F9494E8}"/>
              </a:ext>
            </a:extLst>
          </p:cNvPr>
          <p:cNvSpPr>
            <a:spLocks noGrp="1"/>
          </p:cNvSpPr>
          <p:nvPr>
            <p:ph type="title"/>
          </p:nvPr>
        </p:nvSpPr>
        <p:spPr/>
        <p:txBody>
          <a:bodyPr/>
          <a:lstStyle/>
          <a:p>
            <a:r>
              <a:rPr lang="en-US" dirty="0"/>
              <a:t>How are data security requirements in IT and OT networks different?</a:t>
            </a:r>
          </a:p>
        </p:txBody>
      </p:sp>
      <p:sp>
        <p:nvSpPr>
          <p:cNvPr id="3" name="Content Placeholder 2">
            <a:extLst>
              <a:ext uri="{FF2B5EF4-FFF2-40B4-BE49-F238E27FC236}">
                <a16:creationId xmlns:a16="http://schemas.microsoft.com/office/drawing/2014/main" id="{D601F7F3-122A-48C4-AF6D-2D0DE3BB505B}"/>
              </a:ext>
            </a:extLst>
          </p:cNvPr>
          <p:cNvSpPr>
            <a:spLocks noGrp="1"/>
          </p:cNvSpPr>
          <p:nvPr>
            <p:ph idx="1"/>
          </p:nvPr>
        </p:nvSpPr>
        <p:spPr>
          <a:xfrm>
            <a:off x="1141412" y="2026763"/>
            <a:ext cx="10067058" cy="4006392"/>
          </a:xfrm>
        </p:spPr>
        <p:txBody>
          <a:bodyPr>
            <a:normAutofit lnSpcReduction="10000"/>
          </a:bodyPr>
          <a:lstStyle/>
          <a:p>
            <a:r>
              <a:rPr lang="en-US" dirty="0"/>
              <a:t>IT networks have touch points to the Public Internet – OT networks typically do not</a:t>
            </a:r>
          </a:p>
          <a:p>
            <a:r>
              <a:rPr lang="en-US" dirty="0"/>
              <a:t>IT networks protect data with firewalls, network segmentation, anti-virus software and signature based intrusion detection systems – OT networks require protocol savvy intrusion detection systems and in-line blocking tools that are context based (cyber tools require deep domain expertise in OT applications)</a:t>
            </a:r>
          </a:p>
          <a:p>
            <a:r>
              <a:rPr lang="en-US" dirty="0"/>
              <a:t>IT networks can tolerate higher levels of false positives from IDS than OT networks – consequences of blocking OT network data are far more damaging  </a:t>
            </a:r>
          </a:p>
        </p:txBody>
      </p:sp>
      <p:sp>
        <p:nvSpPr>
          <p:cNvPr id="4" name="Footer Placeholder 3">
            <a:extLst>
              <a:ext uri="{FF2B5EF4-FFF2-40B4-BE49-F238E27FC236}">
                <a16:creationId xmlns:a16="http://schemas.microsoft.com/office/drawing/2014/main" id="{14290312-38ED-4096-B198-84282B271192}"/>
              </a:ext>
            </a:extLst>
          </p:cNvPr>
          <p:cNvSpPr>
            <a:spLocks noGrp="1"/>
          </p:cNvSpPr>
          <p:nvPr>
            <p:ph type="ftr" sz="quarter" idx="11"/>
          </p:nvPr>
        </p:nvSpPr>
        <p:spPr>
          <a:xfrm>
            <a:off x="2974757" y="6162675"/>
            <a:ext cx="6239309" cy="365125"/>
          </a:xfrm>
        </p:spPr>
        <p:txBody>
          <a:bodyPr/>
          <a:lstStyle/>
          <a:p>
            <a:pPr algn="ctr"/>
            <a:r>
              <a:rPr lang="en-US" dirty="0"/>
              <a:t>The Bit Bazaar LLC</a:t>
            </a:r>
          </a:p>
        </p:txBody>
      </p:sp>
    </p:spTree>
    <p:extLst>
      <p:ext uri="{BB962C8B-B14F-4D97-AF65-F5344CB8AC3E}">
        <p14:creationId xmlns:p14="http://schemas.microsoft.com/office/powerpoint/2010/main" val="3280831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6B106-E42F-42DF-A9CD-C2F6DC087885}"/>
              </a:ext>
            </a:extLst>
          </p:cNvPr>
          <p:cNvSpPr>
            <a:spLocks noGrp="1"/>
          </p:cNvSpPr>
          <p:nvPr>
            <p:ph type="title"/>
          </p:nvPr>
        </p:nvSpPr>
        <p:spPr/>
        <p:txBody>
          <a:bodyPr>
            <a:normAutofit fontScale="90000"/>
          </a:bodyPr>
          <a:lstStyle/>
          <a:p>
            <a:r>
              <a:rPr lang="en-US" dirty="0"/>
              <a:t>How do you develop a cybersecurity architecture to protect DER data?</a:t>
            </a:r>
            <a:br>
              <a:rPr lang="en-US" dirty="0"/>
            </a:br>
            <a:endParaRPr lang="en-US" dirty="0"/>
          </a:p>
        </p:txBody>
      </p:sp>
      <p:sp>
        <p:nvSpPr>
          <p:cNvPr id="3" name="Content Placeholder 2">
            <a:extLst>
              <a:ext uri="{FF2B5EF4-FFF2-40B4-BE49-F238E27FC236}">
                <a16:creationId xmlns:a16="http://schemas.microsoft.com/office/drawing/2014/main" id="{683CB41E-2F71-4395-AB7B-49CC44736820}"/>
              </a:ext>
            </a:extLst>
          </p:cNvPr>
          <p:cNvSpPr>
            <a:spLocks noGrp="1"/>
          </p:cNvSpPr>
          <p:nvPr>
            <p:ph idx="1"/>
          </p:nvPr>
        </p:nvSpPr>
        <p:spPr>
          <a:xfrm>
            <a:off x="1141412" y="1743959"/>
            <a:ext cx="10567988" cy="4251488"/>
          </a:xfrm>
        </p:spPr>
        <p:txBody>
          <a:bodyPr>
            <a:normAutofit fontScale="92500" lnSpcReduction="10000"/>
          </a:bodyPr>
          <a:lstStyle/>
          <a:p>
            <a:r>
              <a:rPr lang="en-US" dirty="0"/>
              <a:t>Apply sound network hygiene principles</a:t>
            </a:r>
          </a:p>
          <a:p>
            <a:pPr lvl="1"/>
            <a:r>
              <a:rPr lang="en-US" dirty="0"/>
              <a:t>Enforce strict role based access control on all utility firewalls facing DER assets</a:t>
            </a:r>
          </a:p>
          <a:p>
            <a:pPr lvl="1"/>
            <a:r>
              <a:rPr lang="en-US" dirty="0"/>
              <a:t>Use 255.255.255.252 subnet masking to logically isolate each DER asset in its own subnet  </a:t>
            </a:r>
          </a:p>
          <a:p>
            <a:pPr lvl="1"/>
            <a:r>
              <a:rPr lang="en-US" dirty="0"/>
              <a:t>Quiet down the network with granular access control lists on routers/switches attached to DER assets</a:t>
            </a:r>
          </a:p>
          <a:p>
            <a:r>
              <a:rPr lang="en-US" dirty="0"/>
              <a:t>Place signature based malware Intrusion Detection Systems fed by taps on critical segments networks where DER technologies are attached</a:t>
            </a:r>
          </a:p>
          <a:p>
            <a:r>
              <a:rPr lang="en-US" dirty="0"/>
              <a:t>Place in-line blocking tools in front of critical DER assets to protect against </a:t>
            </a:r>
            <a:r>
              <a:rPr lang="en-US" dirty="0" err="1"/>
              <a:t>DoS</a:t>
            </a:r>
            <a:r>
              <a:rPr lang="en-US" dirty="0"/>
              <a:t> attacks and insider threats</a:t>
            </a:r>
          </a:p>
          <a:p>
            <a:r>
              <a:rPr lang="en-US" dirty="0"/>
              <a:t>Virtualize DER nodes with firewalled hypervisors, firewalled OS in VM instances and strong username/password security on DER applications</a:t>
            </a:r>
          </a:p>
          <a:p>
            <a:endParaRPr lang="en-US" dirty="0"/>
          </a:p>
          <a:p>
            <a:endParaRPr lang="en-US" dirty="0"/>
          </a:p>
          <a:p>
            <a:pPr lvl="1"/>
            <a:endParaRPr lang="en-US" dirty="0"/>
          </a:p>
        </p:txBody>
      </p:sp>
      <p:sp>
        <p:nvSpPr>
          <p:cNvPr id="4" name="Footer Placeholder 3">
            <a:extLst>
              <a:ext uri="{FF2B5EF4-FFF2-40B4-BE49-F238E27FC236}">
                <a16:creationId xmlns:a16="http://schemas.microsoft.com/office/drawing/2014/main" id="{BB4F052B-8DE5-4B16-97EC-B5E55A32EC2D}"/>
              </a:ext>
            </a:extLst>
          </p:cNvPr>
          <p:cNvSpPr>
            <a:spLocks noGrp="1"/>
          </p:cNvSpPr>
          <p:nvPr>
            <p:ph type="ftr" sz="quarter" idx="11"/>
          </p:nvPr>
        </p:nvSpPr>
        <p:spPr>
          <a:xfrm>
            <a:off x="2913061" y="6149975"/>
            <a:ext cx="6239309" cy="365125"/>
          </a:xfrm>
        </p:spPr>
        <p:txBody>
          <a:bodyPr/>
          <a:lstStyle/>
          <a:p>
            <a:pPr algn="ctr"/>
            <a:r>
              <a:rPr lang="en-US" dirty="0"/>
              <a:t>The Bit Bazaar LLC</a:t>
            </a:r>
          </a:p>
        </p:txBody>
      </p:sp>
    </p:spTree>
    <p:extLst>
      <p:ext uri="{BB962C8B-B14F-4D97-AF65-F5344CB8AC3E}">
        <p14:creationId xmlns:p14="http://schemas.microsoft.com/office/powerpoint/2010/main" val="311156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08D74-3B84-47BF-91B7-ECD9DB9561A0}"/>
              </a:ext>
            </a:extLst>
          </p:cNvPr>
          <p:cNvSpPr>
            <a:spLocks noGrp="1"/>
          </p:cNvSpPr>
          <p:nvPr>
            <p:ph type="title"/>
          </p:nvPr>
        </p:nvSpPr>
        <p:spPr/>
        <p:txBody>
          <a:bodyPr>
            <a:normAutofit fontScale="90000"/>
          </a:bodyPr>
          <a:lstStyle/>
          <a:p>
            <a:r>
              <a:rPr lang="en-US" dirty="0"/>
              <a:t>What are some steps you can take to improve your DER security posture? – 10 Sequential Tasks</a:t>
            </a:r>
            <a:br>
              <a:rPr lang="en-US" dirty="0"/>
            </a:br>
            <a:endParaRPr lang="en-US" dirty="0"/>
          </a:p>
        </p:txBody>
      </p:sp>
      <p:sp>
        <p:nvSpPr>
          <p:cNvPr id="3" name="Content Placeholder 2">
            <a:extLst>
              <a:ext uri="{FF2B5EF4-FFF2-40B4-BE49-F238E27FC236}">
                <a16:creationId xmlns:a16="http://schemas.microsoft.com/office/drawing/2014/main" id="{49CB2B4F-3C6F-416C-89F4-24EFD6C0DB34}"/>
              </a:ext>
            </a:extLst>
          </p:cNvPr>
          <p:cNvSpPr>
            <a:spLocks noGrp="1"/>
          </p:cNvSpPr>
          <p:nvPr>
            <p:ph idx="1"/>
          </p:nvPr>
        </p:nvSpPr>
        <p:spPr/>
        <p:txBody>
          <a:bodyPr>
            <a:normAutofit fontScale="92500"/>
          </a:bodyPr>
          <a:lstStyle/>
          <a:p>
            <a:pPr marL="457200" indent="-457200">
              <a:buFont typeface="+mj-lt"/>
              <a:buAutoNum type="arabicPeriod"/>
            </a:pPr>
            <a:r>
              <a:rPr lang="en-US" dirty="0"/>
              <a:t>Perform a 1-day integrated DoE C2 M2 / NIST CSF cyber governance assessment for your DER infrastructure</a:t>
            </a:r>
          </a:p>
          <a:p>
            <a:pPr marL="457200" indent="-457200">
              <a:buFont typeface="+mj-lt"/>
              <a:buAutoNum type="arabicPeriod"/>
            </a:pPr>
            <a:r>
              <a:rPr lang="en-US" dirty="0"/>
              <a:t>Implement the missing business process security controls from the assessment using the prioritized action item list that is generated from the assessment tool</a:t>
            </a:r>
          </a:p>
          <a:p>
            <a:pPr marL="457200" indent="-457200">
              <a:buFont typeface="+mj-lt"/>
              <a:buAutoNum type="arabicPeriod"/>
            </a:pPr>
            <a:r>
              <a:rPr lang="en-US" dirty="0"/>
              <a:t>Perform due diligence on the DER related technologies that are needed to realize certain missing business process security controls from the assessment</a:t>
            </a:r>
          </a:p>
          <a:p>
            <a:pPr marL="457200" indent="-457200">
              <a:buFont typeface="+mj-lt"/>
              <a:buAutoNum type="arabicPeriod"/>
            </a:pPr>
            <a:r>
              <a:rPr lang="en-US" dirty="0"/>
              <a:t>Author procurement language informed by the technology due diligence</a:t>
            </a:r>
          </a:p>
        </p:txBody>
      </p:sp>
      <p:sp>
        <p:nvSpPr>
          <p:cNvPr id="4" name="Footer Placeholder 3">
            <a:extLst>
              <a:ext uri="{FF2B5EF4-FFF2-40B4-BE49-F238E27FC236}">
                <a16:creationId xmlns:a16="http://schemas.microsoft.com/office/drawing/2014/main" id="{C5A31E90-0067-4321-87E8-6F83ABCE78BE}"/>
              </a:ext>
            </a:extLst>
          </p:cNvPr>
          <p:cNvSpPr>
            <a:spLocks noGrp="1"/>
          </p:cNvSpPr>
          <p:nvPr>
            <p:ph type="ftr" sz="quarter" idx="11"/>
          </p:nvPr>
        </p:nvSpPr>
        <p:spPr>
          <a:xfrm>
            <a:off x="2974756" y="6162675"/>
            <a:ext cx="6239309" cy="365125"/>
          </a:xfrm>
        </p:spPr>
        <p:txBody>
          <a:bodyPr/>
          <a:lstStyle/>
          <a:p>
            <a:pPr algn="ctr"/>
            <a:r>
              <a:rPr lang="en-US" dirty="0"/>
              <a:t>The Bit Bazaar LLC</a:t>
            </a:r>
          </a:p>
        </p:txBody>
      </p:sp>
    </p:spTree>
    <p:extLst>
      <p:ext uri="{BB962C8B-B14F-4D97-AF65-F5344CB8AC3E}">
        <p14:creationId xmlns:p14="http://schemas.microsoft.com/office/powerpoint/2010/main" val="1758079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07FD8-4F64-4F66-8513-2262D1B952E0}"/>
              </a:ext>
            </a:extLst>
          </p:cNvPr>
          <p:cNvSpPr>
            <a:spLocks noGrp="1"/>
          </p:cNvSpPr>
          <p:nvPr>
            <p:ph type="title"/>
          </p:nvPr>
        </p:nvSpPr>
        <p:spPr>
          <a:xfrm>
            <a:off x="1141413" y="618518"/>
            <a:ext cx="10057630" cy="1478570"/>
          </a:xfrm>
        </p:spPr>
        <p:txBody>
          <a:bodyPr>
            <a:normAutofit fontScale="90000"/>
          </a:bodyPr>
          <a:lstStyle/>
          <a:p>
            <a:r>
              <a:rPr lang="en-US" dirty="0"/>
              <a:t>What are some steps you can take to improve your DER security posture? – 10 Sequential tasks</a:t>
            </a:r>
          </a:p>
        </p:txBody>
      </p:sp>
      <p:sp>
        <p:nvSpPr>
          <p:cNvPr id="3" name="Content Placeholder 2">
            <a:extLst>
              <a:ext uri="{FF2B5EF4-FFF2-40B4-BE49-F238E27FC236}">
                <a16:creationId xmlns:a16="http://schemas.microsoft.com/office/drawing/2014/main" id="{0FE2E0C3-B577-4048-A01E-4444DF48FD36}"/>
              </a:ext>
            </a:extLst>
          </p:cNvPr>
          <p:cNvSpPr>
            <a:spLocks noGrp="1"/>
          </p:cNvSpPr>
          <p:nvPr>
            <p:ph idx="1"/>
          </p:nvPr>
        </p:nvSpPr>
        <p:spPr>
          <a:xfrm>
            <a:off x="1141412" y="2249487"/>
            <a:ext cx="9905999" cy="3633788"/>
          </a:xfrm>
        </p:spPr>
        <p:txBody>
          <a:bodyPr>
            <a:normAutofit lnSpcReduction="10000"/>
          </a:bodyPr>
          <a:lstStyle/>
          <a:p>
            <a:pPr marL="457200" indent="-457200">
              <a:buFont typeface="+mj-lt"/>
              <a:buAutoNum type="arabicPeriod" startAt="5"/>
            </a:pPr>
            <a:r>
              <a:rPr lang="en-US" dirty="0"/>
              <a:t>Ensure that all the DER related technologies selected fit into the overall cybersecurity architecture established for your DER network</a:t>
            </a:r>
          </a:p>
          <a:p>
            <a:pPr marL="457200" indent="-457200">
              <a:buFont typeface="+mj-lt"/>
              <a:buAutoNum type="arabicPeriod" startAt="5"/>
            </a:pPr>
            <a:r>
              <a:rPr lang="en-US" dirty="0"/>
              <a:t>Check software binaries and source codes of selected DER related technologies for malware, backdoors, call back routines, poor coding techniques and implement appropriate mitigations (commercial tools available)</a:t>
            </a:r>
          </a:p>
          <a:p>
            <a:pPr marL="457200" indent="-457200">
              <a:buFont typeface="+mj-lt"/>
              <a:buAutoNum type="arabicPeriod" startAt="5"/>
            </a:pPr>
            <a:r>
              <a:rPr lang="en-US" dirty="0"/>
              <a:t>Test the resilience of any DER related software applications selected to data fuzzing and implement appropriate mitigations (commercial tools available)</a:t>
            </a:r>
          </a:p>
        </p:txBody>
      </p:sp>
      <p:sp>
        <p:nvSpPr>
          <p:cNvPr id="4" name="Footer Placeholder 3">
            <a:extLst>
              <a:ext uri="{FF2B5EF4-FFF2-40B4-BE49-F238E27FC236}">
                <a16:creationId xmlns:a16="http://schemas.microsoft.com/office/drawing/2014/main" id="{A7C4FDFA-8BA6-4297-BC61-518BA40ED951}"/>
              </a:ext>
            </a:extLst>
          </p:cNvPr>
          <p:cNvSpPr>
            <a:spLocks noGrp="1"/>
          </p:cNvSpPr>
          <p:nvPr>
            <p:ph type="ftr" sz="quarter" idx="11"/>
          </p:nvPr>
        </p:nvSpPr>
        <p:spPr>
          <a:xfrm>
            <a:off x="3050573" y="6229957"/>
            <a:ext cx="6239309" cy="365125"/>
          </a:xfrm>
        </p:spPr>
        <p:txBody>
          <a:bodyPr/>
          <a:lstStyle/>
          <a:p>
            <a:pPr algn="ctr"/>
            <a:r>
              <a:rPr lang="en-US" dirty="0"/>
              <a:t>The Bit Bazaar LLC</a:t>
            </a:r>
          </a:p>
        </p:txBody>
      </p:sp>
    </p:spTree>
    <p:extLst>
      <p:ext uri="{BB962C8B-B14F-4D97-AF65-F5344CB8AC3E}">
        <p14:creationId xmlns:p14="http://schemas.microsoft.com/office/powerpoint/2010/main" val="250294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7CD12-69F1-4D58-9AC6-AB2D923A53A4}"/>
              </a:ext>
            </a:extLst>
          </p:cNvPr>
          <p:cNvSpPr>
            <a:spLocks noGrp="1"/>
          </p:cNvSpPr>
          <p:nvPr>
            <p:ph type="title"/>
          </p:nvPr>
        </p:nvSpPr>
        <p:spPr/>
        <p:txBody>
          <a:bodyPr>
            <a:normAutofit fontScale="90000"/>
          </a:bodyPr>
          <a:lstStyle/>
          <a:p>
            <a:r>
              <a:rPr lang="en-US" dirty="0"/>
              <a:t>What are some steps you can take to improve your cybersecurity posture? – 10 sequential tasks</a:t>
            </a:r>
          </a:p>
        </p:txBody>
      </p:sp>
      <p:sp>
        <p:nvSpPr>
          <p:cNvPr id="3" name="Content Placeholder 2">
            <a:extLst>
              <a:ext uri="{FF2B5EF4-FFF2-40B4-BE49-F238E27FC236}">
                <a16:creationId xmlns:a16="http://schemas.microsoft.com/office/drawing/2014/main" id="{EC3825B1-A22E-4B04-B628-44FCBA8FA090}"/>
              </a:ext>
            </a:extLst>
          </p:cNvPr>
          <p:cNvSpPr>
            <a:spLocks noGrp="1"/>
          </p:cNvSpPr>
          <p:nvPr>
            <p:ph idx="1"/>
          </p:nvPr>
        </p:nvSpPr>
        <p:spPr/>
        <p:txBody>
          <a:bodyPr/>
          <a:lstStyle/>
          <a:p>
            <a:pPr marL="457200" indent="-457200">
              <a:buFont typeface="+mj-lt"/>
              <a:buAutoNum type="arabicPeriod" startAt="8"/>
            </a:pPr>
            <a:r>
              <a:rPr lang="en-US" dirty="0"/>
              <a:t>Perform cyber penetration tests of selected DER related technologies in experimental platforms with actual DER use cases running to identify and mitigate unknown risks</a:t>
            </a:r>
          </a:p>
          <a:p>
            <a:pPr marL="457200" indent="-457200">
              <a:buFont typeface="+mj-lt"/>
              <a:buAutoNum type="arabicPeriod" startAt="8"/>
            </a:pPr>
            <a:r>
              <a:rPr lang="en-US" dirty="0"/>
              <a:t> Build incremental resilience in DER networks by developing mitigations for the industry documented failure scenarios (from DoE NESCOR study)</a:t>
            </a:r>
          </a:p>
          <a:p>
            <a:pPr marL="457200" indent="-457200">
              <a:buFont typeface="+mj-lt"/>
              <a:buAutoNum type="arabicPeriod" startAt="8"/>
            </a:pPr>
            <a:r>
              <a:rPr lang="en-US" dirty="0"/>
              <a:t>Train the technical and corporate staff on the moves, adds and changes made to the DER infrastructure in Steps 2-8</a:t>
            </a:r>
          </a:p>
        </p:txBody>
      </p:sp>
      <p:sp>
        <p:nvSpPr>
          <p:cNvPr id="4" name="Footer Placeholder 3">
            <a:extLst>
              <a:ext uri="{FF2B5EF4-FFF2-40B4-BE49-F238E27FC236}">
                <a16:creationId xmlns:a16="http://schemas.microsoft.com/office/drawing/2014/main" id="{881F76E5-D4DD-4B99-8823-E06962FD2D48}"/>
              </a:ext>
            </a:extLst>
          </p:cNvPr>
          <p:cNvSpPr>
            <a:spLocks noGrp="1"/>
          </p:cNvSpPr>
          <p:nvPr>
            <p:ph type="ftr" sz="quarter" idx="11"/>
          </p:nvPr>
        </p:nvSpPr>
        <p:spPr>
          <a:xfrm>
            <a:off x="2974756" y="6137275"/>
            <a:ext cx="6239309" cy="365125"/>
          </a:xfrm>
        </p:spPr>
        <p:txBody>
          <a:bodyPr/>
          <a:lstStyle/>
          <a:p>
            <a:pPr algn="ctr"/>
            <a:r>
              <a:rPr lang="en-US" dirty="0"/>
              <a:t>The Bit Bazaar LLC</a:t>
            </a:r>
          </a:p>
        </p:txBody>
      </p:sp>
    </p:spTree>
    <p:extLst>
      <p:ext uri="{BB962C8B-B14F-4D97-AF65-F5344CB8AC3E}">
        <p14:creationId xmlns:p14="http://schemas.microsoft.com/office/powerpoint/2010/main" val="718243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32771-FAE7-4A8C-A83E-8F810773D769}"/>
              </a:ext>
            </a:extLst>
          </p:cNvPr>
          <p:cNvSpPr>
            <a:spLocks noGrp="1"/>
          </p:cNvSpPr>
          <p:nvPr>
            <p:ph type="title"/>
          </p:nvPr>
        </p:nvSpPr>
        <p:spPr/>
        <p:txBody>
          <a:bodyPr>
            <a:normAutofit fontScale="90000"/>
          </a:bodyPr>
          <a:lstStyle/>
          <a:p>
            <a:r>
              <a:rPr lang="en-US" dirty="0"/>
              <a:t>What are the Key differences between systemic security and protocol security to protect </a:t>
            </a:r>
            <a:r>
              <a:rPr lang="en-US" dirty="0" err="1"/>
              <a:t>ot</a:t>
            </a:r>
            <a:r>
              <a:rPr lang="en-US" dirty="0"/>
              <a:t> networks?</a:t>
            </a:r>
            <a:br>
              <a:rPr lang="en-US" dirty="0"/>
            </a:br>
            <a:endParaRPr lang="en-US" dirty="0"/>
          </a:p>
        </p:txBody>
      </p:sp>
      <p:sp>
        <p:nvSpPr>
          <p:cNvPr id="3" name="Content Placeholder 2">
            <a:extLst>
              <a:ext uri="{FF2B5EF4-FFF2-40B4-BE49-F238E27FC236}">
                <a16:creationId xmlns:a16="http://schemas.microsoft.com/office/drawing/2014/main" id="{2719CDA5-A42E-4EED-998A-5EE68D7B1D21}"/>
              </a:ext>
            </a:extLst>
          </p:cNvPr>
          <p:cNvSpPr>
            <a:spLocks noGrp="1"/>
          </p:cNvSpPr>
          <p:nvPr>
            <p:ph idx="1"/>
          </p:nvPr>
        </p:nvSpPr>
        <p:spPr>
          <a:xfrm>
            <a:off x="1141412" y="1970202"/>
            <a:ext cx="10236741" cy="3913073"/>
          </a:xfrm>
        </p:spPr>
        <p:txBody>
          <a:bodyPr>
            <a:normAutofit fontScale="92500" lnSpcReduction="20000"/>
          </a:bodyPr>
          <a:lstStyle/>
          <a:p>
            <a:r>
              <a:rPr lang="en-US" dirty="0"/>
              <a:t>Protocol security is IT centric and embedded in the OT technologies (i.e. DNP3 – Secure Authentication, Secure ICCP (TASE-2), IEC 62351-3, IEC 62351-4, Smart Energy Profile V2.0) – does not protect against insider threats</a:t>
            </a:r>
          </a:p>
          <a:p>
            <a:r>
              <a:rPr lang="en-US" dirty="0"/>
              <a:t>Systemic Security relies on sound network hygiene principles, intrusion detection systems and in-line blocking tools regardless of the maturity of endpoint security or protocol security – can protect against insider threats</a:t>
            </a:r>
          </a:p>
          <a:p>
            <a:r>
              <a:rPr lang="en-US" dirty="0"/>
              <a:t>Protocol security requirements drive legacy systems to obsolescence rapidly</a:t>
            </a:r>
          </a:p>
          <a:p>
            <a:r>
              <a:rPr lang="en-US" dirty="0"/>
              <a:t>Systemic security protects investments in legacy systems while allowing modern systems to operate seamlessly with a consistent cybersecurity layer across the entire IT/OT infrastructure</a:t>
            </a:r>
          </a:p>
        </p:txBody>
      </p:sp>
      <p:sp>
        <p:nvSpPr>
          <p:cNvPr id="4" name="Footer Placeholder 3">
            <a:extLst>
              <a:ext uri="{FF2B5EF4-FFF2-40B4-BE49-F238E27FC236}">
                <a16:creationId xmlns:a16="http://schemas.microsoft.com/office/drawing/2014/main" id="{8CEBE634-AE39-4074-BB28-81D32916A880}"/>
              </a:ext>
            </a:extLst>
          </p:cNvPr>
          <p:cNvSpPr>
            <a:spLocks noGrp="1"/>
          </p:cNvSpPr>
          <p:nvPr>
            <p:ph type="ftr" sz="quarter" idx="11"/>
          </p:nvPr>
        </p:nvSpPr>
        <p:spPr>
          <a:xfrm>
            <a:off x="3140127" y="6124575"/>
            <a:ext cx="6239309" cy="365125"/>
          </a:xfrm>
        </p:spPr>
        <p:txBody>
          <a:bodyPr/>
          <a:lstStyle/>
          <a:p>
            <a:pPr algn="ctr"/>
            <a:r>
              <a:rPr lang="en-US" dirty="0"/>
              <a:t>The Bit Bazaar LLC</a:t>
            </a:r>
          </a:p>
        </p:txBody>
      </p:sp>
    </p:spTree>
    <p:extLst>
      <p:ext uri="{BB962C8B-B14F-4D97-AF65-F5344CB8AC3E}">
        <p14:creationId xmlns:p14="http://schemas.microsoft.com/office/powerpoint/2010/main" val="28514083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B5F27"/>
      </a:dk2>
      <a:lt2>
        <a:srgbClr val="D8FC68"/>
      </a:lt2>
      <a:accent1>
        <a:srgbClr val="DDC855"/>
      </a:accent1>
      <a:accent2>
        <a:srgbClr val="FCA03D"/>
      </a:accent2>
      <a:accent3>
        <a:srgbClr val="E36439"/>
      </a:accent3>
      <a:accent4>
        <a:srgbClr val="C2935B"/>
      </a:accent4>
      <a:accent5>
        <a:srgbClr val="88C25C"/>
      </a:accent5>
      <a:accent6>
        <a:srgbClr val="BFCC86"/>
      </a:accent6>
      <a:hlink>
        <a:srgbClr val="FFCE23"/>
      </a:hlink>
      <a:folHlink>
        <a:srgbClr val="FDEB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82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97ECCC31-8429-4523-BE8D-8F09B7A4D4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188</TotalTime>
  <Words>1250</Words>
  <Application>Microsoft Macintosh PowerPoint</Application>
  <PresentationFormat>Widescreen</PresentationFormat>
  <Paragraphs>82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Trebuchet MS</vt:lpstr>
      <vt:lpstr>Tw Cen MT</vt:lpstr>
      <vt:lpstr>Circuit</vt:lpstr>
      <vt:lpstr>DER DATA Security Best Practices</vt:lpstr>
      <vt:lpstr>Key Questions Addressed in presentation</vt:lpstr>
      <vt:lpstr>What is data security? – 5 Key attributes</vt:lpstr>
      <vt:lpstr>How are data security requirements in IT and OT networks different?</vt:lpstr>
      <vt:lpstr>How do you develop a cybersecurity architecture to protect DER data? </vt:lpstr>
      <vt:lpstr>What are some steps you can take to improve your DER security posture? – 10 Sequential Tasks </vt:lpstr>
      <vt:lpstr>What are some steps you can take to improve your DER security posture? – 10 Sequential tasks</vt:lpstr>
      <vt:lpstr>What are some steps you can take to improve your cybersecurity posture? – 10 sequential tasks</vt:lpstr>
      <vt:lpstr>What are the Key differences between systemic security and protocol security to protect ot networks? </vt:lpstr>
      <vt:lpstr>How do you decide how much to spend on DER data security? </vt:lpstr>
      <vt:lpstr>Concluding Remarks</vt:lpstr>
      <vt:lpstr>Q&amp;A </vt:lpstr>
    </vt:vector>
  </TitlesOfParts>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Security Does Matter!</dc:title>
  <dc:creator>Erfan Ibrahim</dc:creator>
  <cp:lastModifiedBy>Susan Rivo</cp:lastModifiedBy>
  <cp:revision>23</cp:revision>
  <cp:lastPrinted>2018-03-19T21:28:01Z</cp:lastPrinted>
  <dcterms:created xsi:type="dcterms:W3CDTF">2018-03-08T03:52:51Z</dcterms:created>
  <dcterms:modified xsi:type="dcterms:W3CDTF">2018-03-19T21:43:26Z</dcterms:modified>
</cp:coreProperties>
</file>